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84" r:id="rId3"/>
    <p:sldId id="257" r:id="rId4"/>
    <p:sldId id="262" r:id="rId5"/>
    <p:sldId id="264" r:id="rId6"/>
    <p:sldId id="265" r:id="rId7"/>
    <p:sldId id="281" r:id="rId8"/>
    <p:sldId id="279" r:id="rId9"/>
    <p:sldId id="28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857DF-893A-4DAC-A51A-CC33558A7A9D}" type="datetimeFigureOut">
              <a:rPr lang="en-US" smtClean="0"/>
              <a:t>4/3/20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9A1F1-1E9D-4B09-A75F-CA70E9739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package" Target="../embeddings/Microsoft_Word_Document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</a:t>
            </a:r>
            <a:br>
              <a:rPr lang="en-US" dirty="0"/>
            </a:br>
            <a:r>
              <a:rPr lang="en-US" dirty="0"/>
              <a:t>Logistic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QAC 201</a:t>
            </a:r>
          </a:p>
        </p:txBody>
      </p:sp>
    </p:spTree>
    <p:extLst>
      <p:ext uri="{BB962C8B-B14F-4D97-AF65-F5344CB8AC3E}">
        <p14:creationId xmlns:p14="http://schemas.microsoft.com/office/powerpoint/2010/main" val="225572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Odds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If we say the odds of getting a job offer before graduation for college students is 3 (also written as 3:1). That means that it is </a:t>
                </a:r>
                <a:r>
                  <a:rPr lang="en-US" b="1" dirty="0"/>
                  <a:t>3 times more likely </a:t>
                </a:r>
                <a:r>
                  <a:rPr lang="en-US" dirty="0"/>
                  <a:t>for a student to graduate from college </a:t>
                </a:r>
                <a:r>
                  <a:rPr lang="en-US" b="1" dirty="0"/>
                  <a:t>with a job offer</a:t>
                </a:r>
                <a:r>
                  <a:rPr lang="en-US" dirty="0"/>
                  <a:t> than it is for a student to graduate from college </a:t>
                </a:r>
                <a:r>
                  <a:rPr lang="en-US" b="1" dirty="0"/>
                  <a:t>without a job offer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If we say that the odds of winning a game are 2:1, it means that the likelihood of winning is 2 times higher than the likelihood of losing.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302" r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95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614" y="1767613"/>
            <a:ext cx="9404723" cy="19033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 dirty="0">
                <a:latin typeface="Tw Cen MT" panose="020B0602020104020603" pitchFamily="34" charset="0"/>
              </a:rPr>
              <a:t>In an effort to increase recycling, an environmental research organization tested out deposit amounts from 0 cents to 50 cents. </a:t>
            </a:r>
            <a:br>
              <a:rPr lang="en-US" altLang="en-US" sz="4000" dirty="0">
                <a:latin typeface="Tw Cen MT" panose="020B0602020104020603" pitchFamily="34" charset="0"/>
              </a:rPr>
            </a:br>
            <a:r>
              <a:rPr lang="en-US" altLang="en-US" sz="4000" dirty="0">
                <a:latin typeface="Tw Cen MT" panose="020B0602020104020603" pitchFamily="34" charset="0"/>
              </a:rPr>
              <a:t>Each item was then recorded as whether or not it was recycled (yes=1, no=0).</a:t>
            </a:r>
            <a:br>
              <a:rPr lang="en-US" altLang="en-US" sz="4000" dirty="0">
                <a:latin typeface="Tw Cen MT" panose="020B0602020104020603" pitchFamily="34" charset="0"/>
              </a:rPr>
            </a:br>
            <a:br>
              <a:rPr lang="en-US" altLang="en-US" sz="4000" dirty="0">
                <a:latin typeface="Tw Cen MT" panose="020B0602020104020603" pitchFamily="34" charset="0"/>
              </a:rPr>
            </a:br>
            <a:r>
              <a:rPr lang="en-US" altLang="en-US" sz="4000" dirty="0">
                <a:latin typeface="Tw Cen MT" panose="020B0602020104020603" pitchFamily="34" charset="0"/>
              </a:rPr>
              <a:t>The data appeared as follows:</a:t>
            </a:r>
            <a:br>
              <a:rPr lang="en-US" altLang="en-US" sz="2400" dirty="0">
                <a:latin typeface="Tw Cen MT" panose="020B0602020104020603" pitchFamily="34" charset="0"/>
              </a:rPr>
            </a:br>
            <a:br>
              <a:rPr lang="en-US" altLang="en-US" sz="2400" dirty="0">
                <a:latin typeface="Tw Cen MT" panose="020B0602020104020603" pitchFamily="34" charset="0"/>
              </a:rPr>
            </a:b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E66B05-D14F-BB47-87F3-3F89719BC73E}"/>
              </a:ext>
            </a:extLst>
          </p:cNvPr>
          <p:cNvSpPr/>
          <p:nvPr/>
        </p:nvSpPr>
        <p:spPr>
          <a:xfrm>
            <a:off x="835425" y="471950"/>
            <a:ext cx="7364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RECYCLYING EXAMPLE</a:t>
            </a:r>
          </a:p>
        </p:txBody>
      </p:sp>
    </p:spTree>
    <p:extLst>
      <p:ext uri="{BB962C8B-B14F-4D97-AF65-F5344CB8AC3E}">
        <p14:creationId xmlns:p14="http://schemas.microsoft.com/office/powerpoint/2010/main" val="233644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1-05 at 11.3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89" y="605379"/>
            <a:ext cx="6013293" cy="563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4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 logistic regression will allow us to test this relationship: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7403" y="4517682"/>
            <a:ext cx="93007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LOGISTIC REGRESSION, we need to exponentiate our coefficients to get Odds Ratio. In this example, e</a:t>
            </a:r>
            <a:r>
              <a:rPr lang="en-US" baseline="30000" dirty="0"/>
              <a:t>0.07054</a:t>
            </a:r>
            <a:r>
              <a:rPr lang="en-US" dirty="0"/>
              <a:t>=1.0731 </a:t>
            </a:r>
          </a:p>
          <a:p>
            <a:endParaRPr lang="en-US" dirty="0"/>
          </a:p>
          <a:p>
            <a:r>
              <a:rPr lang="en-US" dirty="0"/>
              <a:t>A logistic regression reveals that there is a significant association between deposit amount and recycling (OR=1.0731, p = 0.004).</a:t>
            </a:r>
          </a:p>
          <a:p>
            <a:endParaRPr lang="en-US" dirty="0"/>
          </a:p>
          <a:p>
            <a:r>
              <a:rPr lang="en-US" dirty="0"/>
              <a:t>As deposit amount increases by 1 cent, the odds that a bottle is returned is expected to increase by a factor of 1.0731.</a:t>
            </a:r>
          </a:p>
          <a:p>
            <a:endParaRPr lang="en-US" dirty="0"/>
          </a:p>
        </p:txBody>
      </p:sp>
      <p:pic>
        <p:nvPicPr>
          <p:cNvPr id="3" name="Picture 2" descr="Screen Shot 2017-11-05 at 11.36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11" y="1152983"/>
            <a:ext cx="9475841" cy="239775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640312"/>
              </p:ext>
            </p:extLst>
          </p:nvPr>
        </p:nvGraphicFramePr>
        <p:xfrm>
          <a:off x="1258647" y="3639039"/>
          <a:ext cx="8535683" cy="790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4" imgW="5486400" imgH="508000" progId="Word.Document.12">
                  <p:embed/>
                </p:oleObj>
              </mc:Choice>
              <mc:Fallback>
                <p:oleObj name="Document" r:id="rId4" imgW="54864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8647" y="3639039"/>
                        <a:ext cx="8535683" cy="790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63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8228" y="793266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Which graphically looks like: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7" name="Picture 6" descr="Screen Shot 2017-11-06 at 1.20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29" y="2489550"/>
            <a:ext cx="3756927" cy="41624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13028" y="2489551"/>
            <a:ext cx="690189" cy="36399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401976" y="4140691"/>
            <a:ext cx="325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Probability of Recycled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1379" y="5760164"/>
            <a:ext cx="38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10365" y="4201448"/>
            <a:ext cx="58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60608" y="2610465"/>
            <a:ext cx="58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3027" y="4932837"/>
            <a:ext cx="70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3028" y="3367206"/>
            <a:ext cx="79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0.75</a:t>
            </a:r>
          </a:p>
        </p:txBody>
      </p:sp>
    </p:spTree>
    <p:extLst>
      <p:ext uri="{BB962C8B-B14F-4D97-AF65-F5344CB8AC3E}">
        <p14:creationId xmlns:p14="http://schemas.microsoft.com/office/powerpoint/2010/main" val="343952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6543" y="495857"/>
            <a:ext cx="6413612" cy="2290103"/>
          </a:xfrm>
        </p:spPr>
        <p:txBody>
          <a:bodyPr>
            <a:noAutofit/>
          </a:bodyPr>
          <a:lstStyle/>
          <a:p>
            <a:r>
              <a:rPr lang="en-US" sz="2400" dirty="0"/>
              <a:t>Now suppose we want to see how material type (plastic or aluminum) seems to relates to the likelihood it is recycled, in addition to deposit amount.</a:t>
            </a:r>
          </a:p>
          <a:p>
            <a:endParaRPr lang="en-US" sz="2400" dirty="0"/>
          </a:p>
          <a:p>
            <a:r>
              <a:rPr lang="en-US" sz="2400" dirty="0"/>
              <a:t>A new model is run with material type and deposit amount as predictors and with whether it was recycled as the response variable.</a:t>
            </a:r>
          </a:p>
          <a:p>
            <a:endParaRPr lang="en-US" sz="2400" dirty="0"/>
          </a:p>
          <a:p>
            <a:r>
              <a:rPr lang="en-US" sz="2400" dirty="0"/>
              <a:t>The output is as follows:</a:t>
            </a:r>
          </a:p>
        </p:txBody>
      </p:sp>
    </p:spTree>
    <p:extLst>
      <p:ext uri="{BB962C8B-B14F-4D97-AF65-F5344CB8AC3E}">
        <p14:creationId xmlns:p14="http://schemas.microsoft.com/office/powerpoint/2010/main" val="15674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11-06 at 1.25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83" y="142116"/>
            <a:ext cx="8381633" cy="2386884"/>
          </a:xfrm>
          <a:prstGeom prst="rect">
            <a:avLst/>
          </a:prstGeom>
        </p:spPr>
      </p:pic>
      <p:pic>
        <p:nvPicPr>
          <p:cNvPr id="7" name="Picture 6" descr="Screen Shot 2017-11-06 at 9.13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80" y="2706158"/>
            <a:ext cx="7819772" cy="12738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E9E90F-F923-B547-936F-08DDC0FED39D}"/>
              </a:ext>
            </a:extLst>
          </p:cNvPr>
          <p:cNvSpPr txBox="1"/>
          <p:nvPr/>
        </p:nvSpPr>
        <p:spPr>
          <a:xfrm>
            <a:off x="1849924" y="4157125"/>
            <a:ext cx="77821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Interpretations:</a:t>
            </a:r>
          </a:p>
          <a:p>
            <a:endParaRPr lang="en-US" dirty="0"/>
          </a:p>
          <a:p>
            <a:r>
              <a:rPr lang="en-US" dirty="0"/>
              <a:t>The deposit amount is significantly and positively related to likelihood of return (B=0.076, p-value=0.00015). In particular, the odds of a bottle being returned increase by a factor of 1.079 (or e</a:t>
            </a:r>
            <a:r>
              <a:rPr lang="en-US" baseline="30000" dirty="0"/>
              <a:t>0.0761</a:t>
            </a:r>
            <a:r>
              <a:rPr lang="en-US" dirty="0"/>
              <a:t>) for each additional cent increase.</a:t>
            </a:r>
          </a:p>
          <a:p>
            <a:endParaRPr lang="en-US" dirty="0"/>
          </a:p>
          <a:p>
            <a:r>
              <a:rPr lang="en-US" dirty="0"/>
              <a:t>The material type (plastic versus aluminum) does not significantly relate to likelihood of return.</a:t>
            </a:r>
          </a:p>
        </p:txBody>
      </p:sp>
    </p:spTree>
    <p:extLst>
      <p:ext uri="{BB962C8B-B14F-4D97-AF65-F5344CB8AC3E}">
        <p14:creationId xmlns:p14="http://schemas.microsoft.com/office/powerpoint/2010/main" val="322649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11-06 at 8.09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084" y="319779"/>
            <a:ext cx="5613400" cy="6362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77264B-BC84-9842-87AB-6B6E0B60F221}"/>
              </a:ext>
            </a:extLst>
          </p:cNvPr>
          <p:cNvSpPr/>
          <p:nvPr/>
        </p:nvSpPr>
        <p:spPr>
          <a:xfrm>
            <a:off x="279732" y="1285138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Which graphically looks like: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Note:</a:t>
            </a:r>
          </a:p>
          <a:p>
            <a:r>
              <a:rPr lang="en-US" sz="2400" dirty="0"/>
              <a:t>Our model on the previous</a:t>
            </a:r>
          </a:p>
          <a:p>
            <a:r>
              <a:rPr lang="en-US" sz="2400" dirty="0"/>
              <a:t>slide tells us that the orange and</a:t>
            </a:r>
          </a:p>
          <a:p>
            <a:r>
              <a:rPr lang="en-US" sz="2400" dirty="0"/>
              <a:t>blue lines do not vary significantly.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22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15614</TotalTime>
  <Words>402</Words>
  <Application>Microsoft Macintosh PowerPoint</Application>
  <PresentationFormat>Widescreen</PresentationFormat>
  <Paragraphs>43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 Math</vt:lpstr>
      <vt:lpstr>Century Gothic</vt:lpstr>
      <vt:lpstr>Tw Cen MT</vt:lpstr>
      <vt:lpstr>Wingdings 3</vt:lpstr>
      <vt:lpstr>Ion</vt:lpstr>
      <vt:lpstr>Document</vt:lpstr>
      <vt:lpstr>Introduction to Logistic Regression</vt:lpstr>
      <vt:lpstr>Terminology</vt:lpstr>
      <vt:lpstr>In an effort to increase recycling, an environmental research organization tested out deposit amounts from 0 cents to 50 cents.  Each item was then recorded as whether or not it was recycled (yes=1, no=0).  The data appeared as follows:  </vt:lpstr>
      <vt:lpstr>PowerPoint Presentation</vt:lpstr>
      <vt:lpstr>A logistic regression will allow us to test this relationship: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Multivariate Modeling</dc:title>
  <dc:creator>Nazzaro, Valerie</dc:creator>
  <cp:lastModifiedBy>Microsoft Office User</cp:lastModifiedBy>
  <cp:revision>49</cp:revision>
  <dcterms:created xsi:type="dcterms:W3CDTF">2016-03-29T16:09:37Z</dcterms:created>
  <dcterms:modified xsi:type="dcterms:W3CDTF">2020-04-07T16:29:49Z</dcterms:modified>
</cp:coreProperties>
</file>